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61" r:id="rId3"/>
    <p:sldId id="271" r:id="rId4"/>
    <p:sldId id="270" r:id="rId5"/>
    <p:sldId id="274" r:id="rId6"/>
    <p:sldId id="268" r:id="rId7"/>
    <p:sldId id="277" r:id="rId8"/>
    <p:sldId id="272" r:id="rId9"/>
    <p:sldId id="275" r:id="rId10"/>
    <p:sldId id="278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50ED0"/>
    <a:srgbClr val="329DA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>
        <p:scale>
          <a:sx n="100" d="100"/>
          <a:sy n="100" d="100"/>
        </p:scale>
        <p:origin x="-45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F8CB4-5529-4665-BF61-0BF9930E4B4D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E97AA1-60E1-472B-9B12-15ED217603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CBF99-08C1-44E7-8CE6-813940A5D3DE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1084C-F3A6-4F70-9E7B-CEFD6B5B0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3BC99-F091-42EB-B64D-227EBB228E5F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87440-375B-4A55-86A0-274C2D96D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41D4-5B0F-4D6F-9DE4-58A52A0EBC5B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F164A-164E-411D-9304-84018E048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3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B1AD17-1A9D-4673-8B1E-12C9398432A6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21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D2919C-7B2D-4158-B106-3E8E107EF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CA1E1-5519-46D2-8806-0B3377D8FD14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9DBAC-14AE-4668-B6F3-33F9E2B45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99CF-0631-497F-9C4D-A61B5BA1C524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4C0E2-74F6-4BAB-9534-5031EBCAE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49F25-CF07-4A3C-A679-2FE2CBC7D413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2BFE4-1F9C-4D3B-8AEE-B4B55DDA7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915E-84BD-4ED4-9CE6-578703500A23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A6B7C-DCFE-439F-B45C-BAF495268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0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FEF85-F11E-4A34-9453-3C521F338E85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1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995AA-46F8-461A-B837-65EDF9314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0" name="Дата 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9ACE4B-105D-4DF4-9A0E-BA15325775A6}" type="datetimeFigureOut">
              <a:rPr lang="en-US"/>
              <a:pPr>
                <a:defRPr/>
              </a:pPr>
              <a:t>9/11/2013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BF7A6-2968-4F04-9B00-601215B21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Arial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Arial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Arial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Arial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i="1" smtClean="0"/>
              <a:t>Фонд </a:t>
            </a:r>
            <a:r>
              <a:rPr lang="uk-UA" sz="3600" b="1" i="1" smtClean="0"/>
              <a:t>Фінансування будівництва як інститут інвестування  у житлову  нерухомість</a:t>
            </a:r>
            <a:br>
              <a:rPr lang="uk-UA" sz="3600" b="1" i="1" smtClean="0"/>
            </a:br>
            <a:r>
              <a:rPr lang="ru-RU" sz="4000" b="1" i="1" smtClean="0">
                <a:latin typeface="+mj-lt"/>
              </a:rPr>
              <a:t> </a:t>
            </a:r>
            <a:endParaRPr lang="uk-UA" sz="4000" smtClean="0">
              <a:latin typeface="+mj-lt"/>
            </a:endParaRPr>
          </a:p>
        </p:txBody>
      </p:sp>
      <p:pic>
        <p:nvPicPr>
          <p:cNvPr id="12290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33825"/>
            <a:ext cx="5399088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850" y="6038850"/>
            <a:ext cx="297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uk-UA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Висновок:</a:t>
            </a:r>
            <a:br>
              <a:rPr lang="uk-UA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sz="1400" b="1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1400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Будівництво житла шляхом створення фондів фінансування будівництва , попри певні недоліки є одним з найефективніших та  найпопулярніших в Україні.</a:t>
            </a:r>
            <a:r>
              <a:rPr lang="uk-UA" sz="1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sz="1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1400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 схемі інвестування через ФФБ привабливим є  контроль з боку держави, обов'язковий контроль цільового використання коштів забудовником з боку фінансової установи, неможливість нецільового використання коштів ФФБ.</a:t>
            </a: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21508" name="Picture 5" descr="27_____-________2013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565400"/>
            <a:ext cx="410527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8" descr="0022 ЖК Чайка - Построенные дом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6463" y="2565400"/>
            <a:ext cx="396081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836613"/>
            <a:ext cx="8147050" cy="936625"/>
          </a:xfrm>
        </p:spPr>
        <p:txBody>
          <a:bodyPr/>
          <a:lstStyle/>
          <a:p>
            <a:pPr>
              <a:defRPr/>
            </a:pPr>
            <a:r>
              <a:rPr lang="uk-UA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		Дякуємо  за увагу !</a:t>
            </a:r>
            <a:br>
              <a:rPr lang="uk-UA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endParaRPr lang="uk-UA" i="1" smtClean="0">
              <a:solidFill>
                <a:srgbClr val="329D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21507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700213"/>
            <a:ext cx="8229600" cy="4900612"/>
          </a:xfrm>
        </p:spPr>
        <p:txBody>
          <a:bodyPr/>
          <a:lstStyle/>
          <a:p>
            <a:pPr algn="ctr">
              <a:buFont typeface="Georgia" pitchFamily="18" charset="0"/>
              <a:buNone/>
              <a:defRPr/>
            </a:pPr>
            <a:r>
              <a:rPr lang="uk-UA" smtClean="0">
                <a:latin typeface="+mn-lt"/>
              </a:rPr>
              <a:t>	</a:t>
            </a:r>
            <a:r>
              <a:rPr lang="uk-UA" sz="3200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Олена  Штогрин </a:t>
            </a:r>
          </a:p>
          <a:p>
            <a:pPr algn="ctr">
              <a:buFont typeface="Georgia" pitchFamily="18" charset="0"/>
              <a:buNone/>
              <a:defRPr/>
            </a:pPr>
            <a:r>
              <a:rPr lang="uk-UA" sz="3200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Адвокат, керівник  практики  з нерухомості та будівництва</a:t>
            </a:r>
          </a:p>
        </p:txBody>
      </p:sp>
      <p:pic>
        <p:nvPicPr>
          <p:cNvPr id="22532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3500438"/>
            <a:ext cx="44640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059113" y="4868863"/>
            <a:ext cx="31686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uk-UA" i="1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м. Київ, вул. Ігорівська 1/8</a:t>
            </a:r>
          </a:p>
          <a:p>
            <a: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uk-UA" i="1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тел./факс (044)201-10-66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188" y="692150"/>
            <a:ext cx="8229600" cy="719138"/>
          </a:xfrm>
        </p:spPr>
        <p:txBody>
          <a:bodyPr/>
          <a:lstStyle/>
          <a:p>
            <a:pPr eaLnBrk="1" hangingPunct="1"/>
            <a:r>
              <a:rPr lang="uk-UA" sz="2800" i="1" smtClean="0">
                <a:latin typeface="Trebuchet MS" pitchFamily="34" charset="0"/>
              </a:rPr>
              <a:t/>
            </a:r>
            <a:br>
              <a:rPr lang="uk-UA" sz="2800" i="1" smtClean="0">
                <a:latin typeface="Trebuchet MS" pitchFamily="34" charset="0"/>
              </a:rPr>
            </a:br>
            <a:r>
              <a:rPr lang="uk-UA" sz="2800" i="1" smtClean="0">
                <a:latin typeface="Trebuchet MS" pitchFamily="34" charset="0"/>
              </a:rPr>
              <a:t>Основні  нормативно-правові акти:</a:t>
            </a:r>
            <a:r>
              <a:rPr lang="ru-RU" sz="2800" b="1" i="1" smtClean="0">
                <a:latin typeface="Trebuchet MS" pitchFamily="34" charset="0"/>
              </a:rPr>
              <a:t/>
            </a:r>
            <a:br>
              <a:rPr lang="ru-RU" sz="2800" b="1" i="1" smtClean="0">
                <a:latin typeface="Trebuchet MS" pitchFamily="34" charset="0"/>
              </a:rPr>
            </a:br>
            <a:r>
              <a:rPr lang="ru-RU" sz="2800" b="1" i="1" smtClean="0">
                <a:latin typeface="Trebuchet MS" pitchFamily="34" charset="0"/>
              </a:rPr>
              <a:t/>
            </a:r>
            <a:br>
              <a:rPr lang="ru-RU" sz="2800" b="1" i="1" smtClean="0">
                <a:latin typeface="Trebuchet MS" pitchFamily="34" charset="0"/>
              </a:rPr>
            </a:br>
            <a:endParaRPr lang="uk-UA" sz="2800" b="1" i="1" smtClean="0">
              <a:latin typeface="Trebuchet MS" pitchFamily="34" charset="0"/>
            </a:endParaRPr>
          </a:p>
        </p:txBody>
      </p:sp>
      <p:pic>
        <p:nvPicPr>
          <p:cNvPr id="13315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6038850"/>
            <a:ext cx="297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Заголовок 1"/>
          <p:cNvSpPr>
            <a:spLocks/>
          </p:cNvSpPr>
          <p:nvPr/>
        </p:nvSpPr>
        <p:spPr bwMode="auto">
          <a:xfrm>
            <a:off x="395288" y="1844675"/>
            <a:ext cx="83740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2800" b="1" i="1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3317" name="Заголовок 1"/>
          <p:cNvSpPr>
            <a:spLocks/>
          </p:cNvSpPr>
          <p:nvPr/>
        </p:nvSpPr>
        <p:spPr bwMode="auto">
          <a:xfrm>
            <a:off x="395288" y="1700213"/>
            <a:ext cx="87487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lang="uk-UA" b="1" i="1"/>
              <a:t>Закон  України  «Про фінансово-кредитні механізми і управління майном при будівництві житла та операціях з нерухомістю» № 978-IV від 19.06.2003року.</a:t>
            </a:r>
          </a:p>
          <a:p>
            <a:pPr>
              <a:buFont typeface="Wingdings" pitchFamily="2" charset="2"/>
              <a:buNone/>
            </a:pPr>
            <a:endParaRPr lang="uk-UA" b="1" i="1"/>
          </a:p>
          <a:p>
            <a:pPr>
              <a:buFont typeface="Wingdings" pitchFamily="2" charset="2"/>
              <a:buChar char="Ø"/>
            </a:pPr>
            <a:r>
              <a:rPr lang="uk-UA" b="1" i="1"/>
              <a:t>Закон України  "Про інвестиційну діяльність" № 1560-</a:t>
            </a:r>
            <a:r>
              <a:rPr lang="ru-RU" b="1" i="1"/>
              <a:t>XII</a:t>
            </a:r>
            <a:r>
              <a:rPr lang="uk-UA" b="1" i="1"/>
              <a:t> від 18.09.1991року.</a:t>
            </a:r>
          </a:p>
          <a:p>
            <a:pPr>
              <a:buFont typeface="Wingdings" pitchFamily="2" charset="2"/>
              <a:buNone/>
            </a:pPr>
            <a:endParaRPr lang="uk-UA" b="1" i="1"/>
          </a:p>
          <a:p>
            <a:pPr>
              <a:buFont typeface="Wingdings" pitchFamily="2" charset="2"/>
              <a:buChar char="Ø"/>
            </a:pPr>
            <a:r>
              <a:rPr lang="uk-UA" b="1" i="1"/>
              <a:t>Закон України  "Про запобігання впливу світової фінансової кризи на розвиток будівельної галузі та житлового будівництва" 800-</a:t>
            </a:r>
            <a:r>
              <a:rPr lang="ru-RU" b="1" i="1"/>
              <a:t>VI</a:t>
            </a:r>
            <a:r>
              <a:rPr lang="uk-UA" b="1" i="1"/>
              <a:t> від 25.12.2008 року </a:t>
            </a:r>
          </a:p>
          <a:p>
            <a:pPr>
              <a:buFont typeface="Wingdings" pitchFamily="2" charset="2"/>
              <a:buNone/>
            </a:pPr>
            <a:endParaRPr lang="ru-RU" b="1" i="1"/>
          </a:p>
          <a:p>
            <a:pPr>
              <a:buFont typeface="Wingdings" pitchFamily="2" charset="2"/>
              <a:buChar char="Ø"/>
            </a:pPr>
            <a:r>
              <a:rPr lang="uk-UA" b="1" i="1"/>
              <a:t>Постанова КМУ «Про затвердження Типового договору про участь у фонді фінансування будівництва»  № 227 від 20 березня 2013 року.</a:t>
            </a:r>
          </a:p>
          <a:p>
            <a:pPr>
              <a:buFont typeface="Wingdings" pitchFamily="2" charset="2"/>
              <a:buNone/>
            </a:pPr>
            <a:endParaRPr lang="uk-UA" b="1" i="1"/>
          </a:p>
          <a:p>
            <a:pPr>
              <a:buFont typeface="Wingdings" pitchFamily="2" charset="2"/>
              <a:buChar char="Ø"/>
            </a:pPr>
            <a:r>
              <a:rPr lang="uk-UA" b="1" i="1"/>
              <a:t>Рішення  Конституційного  суду України від 13 березня 2012 року            № 5-рп/2012 по справі № 1-7/2012</a:t>
            </a:r>
          </a:p>
          <a:p>
            <a:pPr>
              <a:buFont typeface="Wingdings" pitchFamily="2" charset="2"/>
              <a:buChar char="Ø"/>
            </a:pPr>
            <a:endParaRPr lang="uk-UA" b="1" i="1"/>
          </a:p>
          <a:p>
            <a:pPr>
              <a:buFont typeface="Wingdings" pitchFamily="2" charset="2"/>
              <a:buChar char="Ø"/>
            </a:pPr>
            <a:endParaRPr lang="ru-RU" b="1" i="1"/>
          </a:p>
          <a:p>
            <a:pPr eaLnBrk="0" hangingPunct="0">
              <a:buFont typeface="Wingdings" pitchFamily="2" charset="2"/>
              <a:buChar char="Ø"/>
            </a:pPr>
            <a:endParaRPr lang="ru-RU" sz="1600" b="1" i="1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18487" cy="1439863"/>
          </a:xfrm>
        </p:spPr>
        <p:txBody>
          <a:bodyPr/>
          <a:lstStyle/>
          <a:p>
            <a:pPr>
              <a:defRPr/>
            </a:pPr>
            <a:r>
              <a:rPr lang="uk-UA" sz="2800" i="1" smtClean="0">
                <a:latin typeface="+mj-lt"/>
              </a:rPr>
              <a:t>Що таке ФФБ? </a:t>
            </a:r>
            <a:br>
              <a:rPr lang="uk-UA" sz="2800" i="1" smtClean="0">
                <a:latin typeface="+mj-lt"/>
              </a:rPr>
            </a:br>
            <a:r>
              <a:rPr lang="uk-UA" sz="1400" b="1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ФОНД ФІНАНСУВАННЯ БУДІВНИЦТВА</a:t>
            </a:r>
            <a:r>
              <a:rPr lang="uk-UA" sz="1400" b="1" i="1" smtClean="0">
                <a:latin typeface="+mj-lt"/>
              </a:rPr>
              <a:t> -  це кошти, передані управителю ФФБ в управління, які використані чи будуть використані управителем у майбутньому на умовах Правил фонду та договорів про участь у ФФБ.</a:t>
            </a:r>
            <a:r>
              <a:rPr lang="ru-RU" sz="1400" b="1" i="1" smtClean="0">
                <a:latin typeface="+mj-lt"/>
              </a:rPr>
              <a:t> ФФБ не є юридичною особою.</a:t>
            </a:r>
            <a:br>
              <a:rPr lang="ru-RU" sz="1400" b="1" i="1" smtClean="0">
                <a:latin typeface="+mj-lt"/>
              </a:rPr>
            </a:br>
            <a:r>
              <a:rPr lang="ru-RU" sz="1400" b="1" i="1" smtClean="0">
                <a:latin typeface="+mj-lt"/>
              </a:rPr>
              <a:t/>
            </a:r>
            <a:br>
              <a:rPr lang="ru-RU" sz="1400" b="1" i="1" smtClean="0">
                <a:latin typeface="+mj-lt"/>
              </a:rPr>
            </a:br>
            <a:r>
              <a:rPr lang="uk-UA" sz="1600" b="1" i="1" u="sng" smtClean="0">
                <a:solidFill>
                  <a:schemeClr val="tx1"/>
                </a:solidFill>
                <a:latin typeface="+mj-lt"/>
              </a:rPr>
              <a:t>ФФБ може бути двох видів - виду А та виду Б.</a:t>
            </a:r>
            <a:r>
              <a:rPr lang="uk-UA" sz="2000" b="1" i="1" u="sng" smtClean="0">
                <a:solidFill>
                  <a:schemeClr val="tx1"/>
                </a:solidFill>
                <a:latin typeface="+mj-lt"/>
              </a:rPr>
              <a:t/>
            </a:r>
            <a:br>
              <a:rPr lang="uk-UA" sz="2000" b="1" i="1" u="sng" smtClean="0">
                <a:solidFill>
                  <a:schemeClr val="tx1"/>
                </a:solidFill>
                <a:latin typeface="+mj-lt"/>
              </a:rPr>
            </a:br>
            <a:endParaRPr lang="uk-UA" sz="2000" b="1" i="1" u="sng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916113"/>
            <a:ext cx="4433888" cy="482758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uk-UA" sz="1400" b="1" i="1" smtClean="0"/>
              <a:t>	</a:t>
            </a:r>
            <a:r>
              <a:rPr lang="uk-UA" sz="1400" b="1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ФФБ виду А</a:t>
            </a:r>
            <a:r>
              <a:rPr lang="uk-UA" sz="1400" i="1" smtClean="0"/>
              <a:t> (реально діючий) поточну ціну вимірної одиниці об'єкта будівництва, споживчі властивості об'єктів інвестування, коефіцієнти поверху та комфортності визначає </a:t>
            </a:r>
            <a:r>
              <a:rPr lang="uk-UA" sz="1400" b="1" i="1" u="sng" smtClean="0"/>
              <a:t>забудовник</a:t>
            </a:r>
            <a:r>
              <a:rPr lang="uk-UA" sz="1400" i="1" u="sng" smtClean="0"/>
              <a:t>,</a:t>
            </a:r>
            <a:r>
              <a:rPr lang="uk-UA" sz="1400" i="1" smtClean="0"/>
              <a:t> при цьому він </a:t>
            </a:r>
            <a:r>
              <a:rPr lang="uk-UA" sz="1400" b="1" i="1" smtClean="0"/>
              <a:t>бере на себе ризик щодо недостатності залучених коштів на спорудження об'єкта будівництва та зобов'язаний своєчасно ввести його в експлуатацію незалежно від обсягу фінансування.</a:t>
            </a:r>
          </a:p>
          <a:p>
            <a:endParaRPr lang="uk-UA" sz="1400" b="1" i="1" smtClean="0"/>
          </a:p>
          <a:p>
            <a:pPr>
              <a:buFont typeface="Georgia" pitchFamily="18" charset="0"/>
              <a:buNone/>
            </a:pPr>
            <a:endParaRPr lang="uk-UA" sz="1400" b="1" i="1" smtClean="0"/>
          </a:p>
        </p:txBody>
      </p:sp>
      <p:sp>
        <p:nvSpPr>
          <p:cNvPr id="1536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284663" y="1844675"/>
            <a:ext cx="4248150" cy="4756150"/>
          </a:xfrm>
        </p:spPr>
        <p:txBody>
          <a:bodyPr/>
          <a:lstStyle/>
          <a:p>
            <a:pPr>
              <a:buFont typeface="Georgia" pitchFamily="18" charset="0"/>
              <a:buNone/>
              <a:defRPr/>
            </a:pPr>
            <a:r>
              <a:rPr lang="uk-UA" sz="1400" b="1" i="1" smtClean="0">
                <a:latin typeface="+mn-lt"/>
              </a:rPr>
              <a:t>      </a:t>
            </a:r>
            <a:r>
              <a:rPr lang="uk-UA" sz="1400" b="1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Для ФФБ виду Б</a:t>
            </a:r>
            <a:r>
              <a:rPr lang="uk-UA" sz="1400" i="1" smtClean="0">
                <a:latin typeface="+mn-lt"/>
              </a:rPr>
              <a:t> забудовник бере на себе зобов'язання дотримуватися рекомендацій управителя щодо споживчих властивостей об'єктів інвестування, здійснювати спорудження об'єктів будівництва без порушення графіків будівництва та відповідно до проектної документації і в межах загальної вартості будівництва, погодженої з управителем, та своєчасно ввести їх в експлуатацію у разі виконання управителем графіка фінансування будівництва. Своєю чергою, </a:t>
            </a:r>
            <a:r>
              <a:rPr lang="uk-UA" sz="1400" b="1" i="1" u="sng" smtClean="0">
                <a:latin typeface="+mn-lt"/>
              </a:rPr>
              <a:t>управитель </a:t>
            </a:r>
            <a:r>
              <a:rPr lang="uk-UA" sz="1400" i="1" smtClean="0">
                <a:latin typeface="+mn-lt"/>
              </a:rPr>
              <a:t>визначає поточну ціну вимірної одиниці об'єкта будівництва, коефіцієнти поверху та комфортності, а також </a:t>
            </a:r>
            <a:r>
              <a:rPr lang="uk-UA" sz="1400" b="1" i="1" smtClean="0">
                <a:latin typeface="+mn-lt"/>
              </a:rPr>
              <a:t>бере на себе ризик щодо недостатності залучених коштів на спорудження об'єкта будівництва.</a:t>
            </a:r>
            <a:r>
              <a:rPr lang="en-US" sz="1400" b="1" i="1" smtClean="0">
                <a:latin typeface="+mn-lt"/>
              </a:rPr>
              <a:t> </a:t>
            </a:r>
            <a:r>
              <a:rPr lang="ru-RU" sz="1400" b="1" i="1" smtClean="0"/>
              <a:t> </a:t>
            </a:r>
            <a:endParaRPr lang="uk-UA" sz="1400" b="1" i="1" smtClean="0"/>
          </a:p>
          <a:p>
            <a:pPr>
              <a:defRPr/>
            </a:pPr>
            <a:endParaRPr lang="ru-RU" sz="1400" smtClean="0">
              <a:latin typeface="+mn-lt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70681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4342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6038850"/>
            <a:ext cx="297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650" y="620713"/>
            <a:ext cx="7942263" cy="792162"/>
          </a:xfrm>
        </p:spPr>
        <p:txBody>
          <a:bodyPr/>
          <a:lstStyle/>
          <a:p>
            <a:pPr eaLnBrk="1" hangingPunct="1"/>
            <a:r>
              <a:rPr lang="uk-UA" sz="2800" b="1" i="1" smtClean="0">
                <a:latin typeface="Trebuchet MS" pitchFamily="34" charset="0"/>
              </a:rPr>
              <a:t>Хто приймає участь в схемі інвестування через ФФБ?</a:t>
            </a:r>
          </a:p>
        </p:txBody>
      </p:sp>
      <p:sp>
        <p:nvSpPr>
          <p:cNvPr id="16391" name="Rectangle 7"/>
          <p:cNvSpPr>
            <a:spLocks noGrp="1"/>
          </p:cNvSpPr>
          <p:nvPr>
            <p:ph type="body" idx="4294967295"/>
          </p:nvPr>
        </p:nvSpPr>
        <p:spPr>
          <a:xfrm>
            <a:off x="179388" y="1412875"/>
            <a:ext cx="8785225" cy="5160963"/>
          </a:xfrm>
        </p:spPr>
        <p:txBody>
          <a:bodyPr/>
          <a:lstStyle/>
          <a:p>
            <a:pPr marL="566738" indent="-457200">
              <a:buFont typeface="Georgia" pitchFamily="18" charset="0"/>
              <a:buNone/>
              <a:defRPr/>
            </a:pPr>
            <a:r>
              <a:rPr lang="ru-RU" sz="2000" b="1" i="1" noProof="1" smtClean="0"/>
              <a:t>У процесі створення і функціонування ФФБ приймають</a:t>
            </a:r>
            <a:r>
              <a:rPr lang="ru-RU" sz="2000" b="1" i="1" smtClean="0"/>
              <a:t> </a:t>
            </a:r>
            <a:r>
              <a:rPr lang="ru-RU" sz="2000" b="1" i="1" noProof="1" smtClean="0"/>
              <a:t>участь три сторони:</a:t>
            </a:r>
            <a:r>
              <a:rPr lang="ru-RU" sz="2000" b="1" i="1" smtClean="0"/>
              <a:t> </a:t>
            </a:r>
          </a:p>
          <a:p>
            <a:pPr marL="566738" indent="-457200">
              <a:buFont typeface="Georgia" pitchFamily="18" charset="0"/>
              <a:buNone/>
              <a:defRPr/>
            </a:pPr>
            <a:r>
              <a:rPr lang="ru-RU" sz="3200" i="1" smtClean="0"/>
              <a:t>	</a:t>
            </a:r>
            <a:r>
              <a:rPr lang="ru-RU" sz="1600" i="1" smtClean="0"/>
              <a:t>(ст.4 </a:t>
            </a:r>
            <a:r>
              <a:rPr lang="ru-RU" sz="1600" i="1" noProof="1" smtClean="0"/>
              <a:t>Закону України «Про фінансово-кредитні механізми і управління майном при будівництві житла та операціях з нерухомістю»). </a:t>
            </a:r>
            <a:endParaRPr lang="ru-RU" sz="1600" b="1" i="1" smtClean="0"/>
          </a:p>
          <a:p>
            <a:pPr marL="566738" indent="-457200">
              <a:buFont typeface="Georgia" pitchFamily="18" charset="0"/>
              <a:buNone/>
              <a:defRPr/>
            </a:pPr>
            <a:r>
              <a:rPr lang="ru-RU" sz="1600" b="1" i="1" noProof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Замовник (забудовник)</a:t>
            </a:r>
            <a:r>
              <a:rPr lang="ru-RU" sz="1600" b="1" i="1" noProof="1" smtClean="0"/>
              <a:t> - </a:t>
            </a:r>
            <a:r>
              <a:rPr lang="ru-RU" sz="1600" b="1" i="1" smtClean="0"/>
              <a:t>з</a:t>
            </a:r>
            <a:r>
              <a:rPr lang="ru-RU" sz="1600" i="1" noProof="1" smtClean="0"/>
              <a:t>абудовником  може  бути  особа, яка згідно із законодавством</a:t>
            </a:r>
            <a:r>
              <a:rPr lang="ru-RU" sz="1600" i="1" smtClean="0"/>
              <a:t> </a:t>
            </a:r>
            <a:r>
              <a:rPr lang="ru-RU" sz="1600" i="1" noProof="1" smtClean="0"/>
              <a:t>має право   на   виконання  функцій  замовника  будівництва  для спорудження об'єктів будівництва та уклала договір з управителем.</a:t>
            </a:r>
            <a:endParaRPr lang="ru-RU" sz="1600" i="1" smtClean="0"/>
          </a:p>
          <a:p>
            <a:pPr marL="566738" indent="-457200">
              <a:buFont typeface="Georgia" pitchFamily="18" charset="0"/>
              <a:buNone/>
              <a:defRPr/>
            </a:pPr>
            <a:endParaRPr lang="ru-RU" sz="1600" b="1" i="1" noProof="1" smtClean="0"/>
          </a:p>
          <a:p>
            <a:pPr marL="566738" indent="-457200">
              <a:buFont typeface="Georgia" pitchFamily="18" charset="0"/>
              <a:buNone/>
              <a:defRPr/>
            </a:pPr>
            <a:r>
              <a:rPr lang="ru-RU" sz="1600" b="1" i="1" noProof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Управитель -</a:t>
            </a:r>
            <a:r>
              <a:rPr lang="ru-RU" sz="1600" b="1" i="1" noProof="1" smtClean="0"/>
              <a:t> </a:t>
            </a:r>
            <a:r>
              <a:rPr lang="ru-RU" sz="1600" i="1" noProof="1" smtClean="0"/>
              <a:t>це  фінансова  установа</a:t>
            </a:r>
            <a:r>
              <a:rPr lang="uk-UA" sz="1600" i="1" smtClean="0"/>
              <a:t> (що має  відповідну  ліцензію)</a:t>
            </a:r>
            <a:r>
              <a:rPr lang="uk-UA" sz="1600" i="1" noProof="1" smtClean="0"/>
              <a:t>, яка від свого імені діє в</a:t>
            </a:r>
            <a:r>
              <a:rPr lang="ru-RU" sz="1600" i="1" smtClean="0"/>
              <a:t> </a:t>
            </a:r>
            <a:r>
              <a:rPr lang="ru-RU" sz="1600" i="1" noProof="1" smtClean="0"/>
              <a:t>інтересах  установників управління  майном (довірителів)  і здійснює управління залученими  коштами</a:t>
            </a:r>
            <a:r>
              <a:rPr lang="en-US" sz="1600" i="1" smtClean="0"/>
              <a:t> </a:t>
            </a:r>
            <a:r>
              <a:rPr lang="ru-RU" sz="1600" i="1" smtClean="0"/>
              <a:t>згідно із законодавством та Правилами фонду</a:t>
            </a:r>
            <a:r>
              <a:rPr lang="en-US" sz="1600" b="1" i="1" smtClean="0"/>
              <a:t>.</a:t>
            </a:r>
            <a:endParaRPr lang="ru-RU" sz="1600" b="1" i="1" smtClean="0"/>
          </a:p>
          <a:p>
            <a:pPr marL="566738" indent="-457200">
              <a:buFont typeface="Georgia" pitchFamily="18" charset="0"/>
              <a:buNone/>
              <a:defRPr/>
            </a:pPr>
            <a:endParaRPr lang="ru-RU" sz="1600" b="1" i="1" noProof="1" smtClean="0"/>
          </a:p>
          <a:p>
            <a:pPr marL="566738" indent="-457200">
              <a:buFont typeface="Georgia" pitchFamily="18" charset="0"/>
              <a:buNone/>
              <a:defRPr/>
            </a:pPr>
            <a:r>
              <a:rPr lang="ru-RU" sz="1600" i="1" noProof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ru-RU" sz="1600" b="1" i="1" noProof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Довіритель</a:t>
            </a:r>
            <a:r>
              <a:rPr lang="ru-RU" sz="1600" b="1" i="1" noProof="1" smtClean="0"/>
              <a:t> - </a:t>
            </a:r>
            <a:r>
              <a:rPr lang="ru-RU" sz="1600" i="1" noProof="1" smtClean="0"/>
              <a:t>це особа, яка передає майно управителю в довірчу власність на підставі договору управління  майном.</a:t>
            </a:r>
            <a:r>
              <a:rPr lang="ru-RU" sz="1600" i="1" smtClean="0"/>
              <a:t> </a:t>
            </a:r>
            <a:r>
              <a:rPr lang="ru-RU" sz="1600" i="1" noProof="1" smtClean="0"/>
              <a:t>Простіше кажучи,  </a:t>
            </a:r>
            <a:r>
              <a:rPr lang="ru-RU" sz="1600" b="1" i="1" noProof="1" smtClean="0"/>
              <a:t>Довіритель – це інвестор</a:t>
            </a:r>
            <a:r>
              <a:rPr lang="ru-RU" sz="1600" i="1" noProof="1" smtClean="0"/>
              <a:t>, який передає кошти Управителю (фінансовій установі), Управитель в свою чергу закріплює за Довірителем об’єкт інвестування</a:t>
            </a:r>
            <a:r>
              <a:rPr lang="ru-RU" sz="1600" i="1" smtClean="0"/>
              <a:t>.</a:t>
            </a:r>
            <a:endParaRPr lang="ru-RU" sz="1600" i="1" noProof="1" smtClean="0"/>
          </a:p>
        </p:txBody>
      </p:sp>
      <p:pic>
        <p:nvPicPr>
          <p:cNvPr id="15364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6038850"/>
            <a:ext cx="2833687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Заголовок 1"/>
          <p:cNvSpPr>
            <a:spLocks/>
          </p:cNvSpPr>
          <p:nvPr/>
        </p:nvSpPr>
        <p:spPr bwMode="auto">
          <a:xfrm>
            <a:off x="395288" y="1844675"/>
            <a:ext cx="83740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2800" b="1" i="1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5366" name="Заголовок 1"/>
          <p:cNvSpPr>
            <a:spLocks/>
          </p:cNvSpPr>
          <p:nvPr/>
        </p:nvSpPr>
        <p:spPr bwMode="auto">
          <a:xfrm>
            <a:off x="338138" y="908050"/>
            <a:ext cx="8805862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uk-UA" sz="1600" b="1" i="1">
                <a:solidFill>
                  <a:schemeClr val="tx2"/>
                </a:solidFill>
                <a:latin typeface="Trebuchet MS" pitchFamily="34" charset="0"/>
              </a:rPr>
              <a:t>	</a:t>
            </a:r>
            <a:endParaRPr lang="ru-RU" sz="1600" b="1" i="1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476250"/>
            <a:ext cx="8374063" cy="1008063"/>
          </a:xfrm>
        </p:spPr>
        <p:txBody>
          <a:bodyPr/>
          <a:lstStyle/>
          <a:p>
            <a:r>
              <a:rPr lang="ru-RU" sz="2800" i="1" smtClean="0">
                <a:latin typeface="Trebuchet MS" pitchFamily="34" charset="0"/>
              </a:rPr>
              <a:t> </a:t>
            </a:r>
            <a:r>
              <a:rPr lang="ru-RU" sz="2800" b="1" i="1" smtClean="0">
                <a:latin typeface="Trebuchet MS" pitchFamily="34" charset="0"/>
              </a:rPr>
              <a:t>Як працює схема інвестування через ФФБ?</a:t>
            </a:r>
            <a:r>
              <a:rPr lang="ru-RU" sz="2800" smtClean="0">
                <a:latin typeface="Trebuchet MS" pitchFamily="34" charset="0"/>
              </a:rPr>
              <a:t/>
            </a:r>
            <a:br>
              <a:rPr lang="ru-RU" sz="2800" smtClean="0">
                <a:latin typeface="Trebuchet MS" pitchFamily="34" charset="0"/>
              </a:rPr>
            </a:br>
            <a:endParaRPr lang="uk-UA" sz="2800" smtClean="0">
              <a:latin typeface="Trebuchet MS" pitchFamily="34" charset="0"/>
            </a:endParaRPr>
          </a:p>
        </p:txBody>
      </p:sp>
      <p:sp>
        <p:nvSpPr>
          <p:cNvPr id="20483" name="Місце для вмісту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435975" cy="5448300"/>
          </a:xfrm>
        </p:spPr>
        <p:txBody>
          <a:bodyPr/>
          <a:lstStyle/>
          <a:p>
            <a:pPr>
              <a:defRPr/>
            </a:pPr>
            <a:r>
              <a:rPr lang="uk-UA" sz="1400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Управитель </a:t>
            </a:r>
            <a:r>
              <a:rPr lang="uk-UA" sz="1400" i="1" smtClean="0"/>
              <a:t>створює фонди фінансування будівництва за власною ініціативою. На підготовчому етапі розробляє </a:t>
            </a:r>
            <a:r>
              <a:rPr lang="uk-UA" sz="1400" i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Правила фонду</a:t>
            </a:r>
            <a:r>
              <a:rPr lang="uk-UA" sz="1400" i="1" smtClean="0"/>
              <a:t>, які регламентують порядок взаємодії Забудовника, Управителя, і Довірителів, встановлюють порядок, умови, особливості та обмеження управління ФФБ та регулюють інші умови роботи фонду. По суті, правила є публічною офертою (пропозицією укласти договір) для вступу до ФФБ. Вони є обов'язковими до виконання всіма учасниками. </a:t>
            </a:r>
            <a:r>
              <a:rPr lang="en-US" sz="1400" i="1" smtClean="0"/>
              <a:t>                                                                                              </a:t>
            </a:r>
            <a:r>
              <a:rPr lang="uk-UA" sz="1400" i="1" smtClean="0"/>
              <a:t>ФФБ вважається створеним після затвердження управителем Правил ФФБ, укладання договору із забудовником та відкриття рахунків ФФБ.</a:t>
            </a:r>
          </a:p>
          <a:p>
            <a:pPr>
              <a:buFont typeface="Georgia" pitchFamily="18" charset="0"/>
              <a:buNone/>
              <a:defRPr/>
            </a:pPr>
            <a:endParaRPr lang="uk-UA" sz="1400" smtClean="0">
              <a:solidFill>
                <a:srgbClr val="329DA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Georgia" pitchFamily="18" charset="0"/>
              <a:buNone/>
              <a:defRPr/>
            </a:pPr>
            <a:r>
              <a:rPr lang="uk-UA" sz="1400" b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Функціонування цієї схеми складається з 5-ти елементів: </a:t>
            </a:r>
          </a:p>
          <a:p>
            <a:pPr>
              <a:defRPr/>
            </a:pPr>
            <a:r>
              <a:rPr lang="uk-UA" sz="1400" i="1" smtClean="0"/>
              <a:t>Між Управителем і Забудовником укладається генеральна угода і пакет договорів, встановлений законодавством (обов'язкові  умови: договір застави (іпотеки) на об'єкт будівництва, договір страхування на користь управителя, рахунки забудовника, підрядників і всіх учасників будівництва повинні бути відкриті в обраному управителем банку (або у банку, що є управителем).</a:t>
            </a:r>
          </a:p>
          <a:p>
            <a:pPr>
              <a:defRPr/>
            </a:pPr>
            <a:r>
              <a:rPr lang="uk-UA" sz="1400" i="1" smtClean="0"/>
              <a:t>Після підписання договору  про участь  у ФФБ з Довірителями відбувається акумулювання коштів у фонді (на окремому банківському рахунку управителя).</a:t>
            </a:r>
          </a:p>
          <a:p>
            <a:pPr>
              <a:defRPr/>
            </a:pPr>
            <a:r>
              <a:rPr lang="uk-UA" sz="1400" i="1" smtClean="0"/>
              <a:t>Управитель, в свою чергу, перераховує зібрані кошти Забудовнику, відповідно до графіку, затвердженого сторонами.</a:t>
            </a:r>
          </a:p>
          <a:p>
            <a:pPr>
              <a:defRPr/>
            </a:pPr>
            <a:r>
              <a:rPr lang="uk-UA" sz="1400" i="1" smtClean="0"/>
              <a:t>Забудовник здійснює будівництво.</a:t>
            </a:r>
          </a:p>
          <a:p>
            <a:pPr>
              <a:defRPr/>
            </a:pPr>
            <a:r>
              <a:rPr lang="uk-UA" sz="1400" i="1" smtClean="0"/>
              <a:t>По закінченню будівництва Забудовник передає нерухомість у власність Довірителям.</a:t>
            </a:r>
          </a:p>
        </p:txBody>
      </p:sp>
      <p:pic>
        <p:nvPicPr>
          <p:cNvPr id="16388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6038850"/>
            <a:ext cx="2879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6038850"/>
            <a:ext cx="31670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Заголовок 1"/>
          <p:cNvSpPr>
            <a:spLocks/>
          </p:cNvSpPr>
          <p:nvPr/>
        </p:nvSpPr>
        <p:spPr bwMode="auto">
          <a:xfrm>
            <a:off x="395288" y="1628775"/>
            <a:ext cx="83740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2800" b="1" i="1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4787900" y="5229225"/>
            <a:ext cx="2449513" cy="5048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dirty="0">
                <a:solidFill>
                  <a:schemeClr val="tx1"/>
                </a:solidFill>
              </a:rPr>
              <a:t>Договір про участь у ФФБ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2555875" y="1412875"/>
            <a:ext cx="3887788" cy="503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  <a:cs typeface="Arial" charset="0"/>
              </a:rPr>
              <a:t>КВАРТИРИ </a:t>
            </a:r>
          </a:p>
        </p:txBody>
      </p:sp>
      <p:sp>
        <p:nvSpPr>
          <p:cNvPr id="26" name="Овал 25"/>
          <p:cNvSpPr/>
          <p:nvPr/>
        </p:nvSpPr>
        <p:spPr>
          <a:xfrm>
            <a:off x="3132138" y="2420938"/>
            <a:ext cx="2808287" cy="122396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>
                <a:solidFill>
                  <a:schemeClr val="tx1"/>
                </a:solidFill>
                <a:latin typeface="Georgia" pitchFamily="18" charset="0"/>
                <a:cs typeface="Arial" charset="0"/>
              </a:rPr>
              <a:t>Управитель фонду</a:t>
            </a:r>
          </a:p>
          <a:p>
            <a:pPr algn="ctr">
              <a:defRPr/>
            </a:pPr>
            <a:r>
              <a:rPr lang="uk-UA" sz="1100" b="1">
                <a:solidFill>
                  <a:schemeClr val="tx1"/>
                </a:solidFill>
                <a:latin typeface="Georgia" pitchFamily="18" charset="0"/>
                <a:cs typeface="Arial" charset="0"/>
              </a:rPr>
              <a:t>(здійснює управління та залучення коштів  (банк/фінансова установа)</a:t>
            </a:r>
          </a:p>
        </p:txBody>
      </p:sp>
      <p:sp>
        <p:nvSpPr>
          <p:cNvPr id="27" name="Округлений прямокутник 26"/>
          <p:cNvSpPr/>
          <p:nvPr/>
        </p:nvSpPr>
        <p:spPr>
          <a:xfrm>
            <a:off x="3635375" y="4005263"/>
            <a:ext cx="1800225" cy="7921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200">
                <a:solidFill>
                  <a:schemeClr val="tx1"/>
                </a:solidFill>
                <a:latin typeface="Georgia" pitchFamily="18" charset="0"/>
                <a:cs typeface="Arial" charset="0"/>
              </a:rPr>
              <a:t>Фонд фінансування будівництва (ФФБ)</a:t>
            </a:r>
          </a:p>
        </p:txBody>
      </p:sp>
      <p:sp>
        <p:nvSpPr>
          <p:cNvPr id="30" name="Прямокутник 29"/>
          <p:cNvSpPr/>
          <p:nvPr/>
        </p:nvSpPr>
        <p:spPr>
          <a:xfrm>
            <a:off x="323850" y="4076700"/>
            <a:ext cx="2303463" cy="7921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dirty="0">
                <a:solidFill>
                  <a:schemeClr val="tx1"/>
                </a:solidFill>
              </a:rPr>
              <a:t>Забудовник</a:t>
            </a:r>
          </a:p>
        </p:txBody>
      </p:sp>
      <p:sp>
        <p:nvSpPr>
          <p:cNvPr id="32" name="Прямокутник 31"/>
          <p:cNvSpPr/>
          <p:nvPr/>
        </p:nvSpPr>
        <p:spPr>
          <a:xfrm>
            <a:off x="395288" y="5300663"/>
            <a:ext cx="2232025" cy="576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dirty="0">
                <a:solidFill>
                  <a:schemeClr val="tx1"/>
                </a:solidFill>
              </a:rPr>
              <a:t>Підрядники</a:t>
            </a:r>
          </a:p>
          <a:p>
            <a:pPr algn="ctr">
              <a:defRPr/>
            </a:pPr>
            <a:r>
              <a:rPr lang="uk-UA" sz="1400" dirty="0">
                <a:solidFill>
                  <a:schemeClr val="tx1"/>
                </a:solidFill>
              </a:rPr>
              <a:t>Субпідрядники</a:t>
            </a:r>
          </a:p>
        </p:txBody>
      </p:sp>
      <p:cxnSp>
        <p:nvCxnSpPr>
          <p:cNvPr id="83" name="Пряма зі стрілкою 82"/>
          <p:cNvCxnSpPr>
            <a:stCxn id="26" idx="4"/>
            <a:endCxn id="26" idx="4"/>
          </p:cNvCxnSpPr>
          <p:nvPr/>
        </p:nvCxnSpPr>
        <p:spPr>
          <a:xfrm>
            <a:off x="4537075" y="365442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9" name="Line 41"/>
          <p:cNvSpPr>
            <a:spLocks noChangeShapeType="1"/>
          </p:cNvSpPr>
          <p:nvPr/>
        </p:nvSpPr>
        <p:spPr bwMode="auto">
          <a:xfrm>
            <a:off x="5580063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Line 30"/>
          <p:cNvSpPr>
            <a:spLocks noChangeShapeType="1"/>
          </p:cNvSpPr>
          <p:nvPr/>
        </p:nvSpPr>
        <p:spPr bwMode="auto">
          <a:xfrm>
            <a:off x="4067175" y="37163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Прямокутник 21"/>
          <p:cNvSpPr/>
          <p:nvPr/>
        </p:nvSpPr>
        <p:spPr>
          <a:xfrm>
            <a:off x="6443663" y="3933825"/>
            <a:ext cx="2232025" cy="7191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>
                <a:solidFill>
                  <a:schemeClr val="tx1"/>
                </a:solidFill>
                <a:cs typeface="Arial" charset="0"/>
              </a:rPr>
              <a:t>Довірителі</a:t>
            </a:r>
          </a:p>
          <a:p>
            <a:pPr algn="ctr">
              <a:defRPr/>
            </a:pPr>
            <a:r>
              <a:rPr lang="uk-UA" sz="1400">
                <a:solidFill>
                  <a:schemeClr val="tx1"/>
                </a:solidFill>
                <a:cs typeface="Arial" charset="0"/>
              </a:rPr>
              <a:t>(інвестори)</a:t>
            </a:r>
          </a:p>
        </p:txBody>
      </p:sp>
      <p:sp>
        <p:nvSpPr>
          <p:cNvPr id="17422" name="Line 42"/>
          <p:cNvSpPr>
            <a:spLocks noChangeShapeType="1"/>
          </p:cNvSpPr>
          <p:nvPr/>
        </p:nvSpPr>
        <p:spPr bwMode="auto">
          <a:xfrm>
            <a:off x="1547813" y="4868863"/>
            <a:ext cx="0" cy="431800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3" name="Line 43"/>
          <p:cNvSpPr>
            <a:spLocks noChangeShapeType="1"/>
          </p:cNvSpPr>
          <p:nvPr/>
        </p:nvSpPr>
        <p:spPr bwMode="auto">
          <a:xfrm flipV="1">
            <a:off x="7164388" y="4652963"/>
            <a:ext cx="0" cy="576262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4" name="Line 44"/>
          <p:cNvSpPr>
            <a:spLocks noChangeShapeType="1"/>
          </p:cNvSpPr>
          <p:nvPr/>
        </p:nvSpPr>
        <p:spPr bwMode="auto">
          <a:xfrm flipH="1">
            <a:off x="5435600" y="4365625"/>
            <a:ext cx="1008063" cy="0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" name="Прямокутник 30"/>
          <p:cNvSpPr>
            <a:spLocks noChangeArrowheads="1"/>
          </p:cNvSpPr>
          <p:nvPr/>
        </p:nvSpPr>
        <p:spPr bwMode="auto">
          <a:xfrm>
            <a:off x="5580063" y="3933825"/>
            <a:ext cx="792162" cy="358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sz="1200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гроші</a:t>
            </a:r>
          </a:p>
        </p:txBody>
      </p:sp>
      <p:sp>
        <p:nvSpPr>
          <p:cNvPr id="17426" name="Line 46"/>
          <p:cNvSpPr>
            <a:spLocks noChangeShapeType="1"/>
          </p:cNvSpPr>
          <p:nvPr/>
        </p:nvSpPr>
        <p:spPr bwMode="auto">
          <a:xfrm flipH="1">
            <a:off x="5435600" y="4365625"/>
            <a:ext cx="1008063" cy="0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7" name="Line 48"/>
          <p:cNvSpPr>
            <a:spLocks noChangeShapeType="1"/>
          </p:cNvSpPr>
          <p:nvPr/>
        </p:nvSpPr>
        <p:spPr bwMode="auto">
          <a:xfrm>
            <a:off x="4932363" y="4797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8" name="Line 49"/>
          <p:cNvSpPr>
            <a:spLocks noChangeShapeType="1"/>
          </p:cNvSpPr>
          <p:nvPr/>
        </p:nvSpPr>
        <p:spPr bwMode="auto">
          <a:xfrm flipH="1">
            <a:off x="2627313" y="4365625"/>
            <a:ext cx="1008062" cy="0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506" name="Rectangle 50"/>
          <p:cNvSpPr>
            <a:spLocks noChangeArrowheads="1"/>
          </p:cNvSpPr>
          <p:nvPr/>
        </p:nvSpPr>
        <p:spPr bwMode="auto">
          <a:xfrm>
            <a:off x="2843213" y="3983038"/>
            <a:ext cx="720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uk-UA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гроші</a:t>
            </a:r>
          </a:p>
        </p:txBody>
      </p:sp>
      <p:sp>
        <p:nvSpPr>
          <p:cNvPr id="17430" name="Line 52"/>
          <p:cNvSpPr>
            <a:spLocks noChangeShapeType="1"/>
          </p:cNvSpPr>
          <p:nvPr/>
        </p:nvSpPr>
        <p:spPr bwMode="auto">
          <a:xfrm>
            <a:off x="4500563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Line 53"/>
          <p:cNvSpPr>
            <a:spLocks noChangeShapeType="1"/>
          </p:cNvSpPr>
          <p:nvPr/>
        </p:nvSpPr>
        <p:spPr bwMode="auto">
          <a:xfrm>
            <a:off x="6443663" y="1916113"/>
            <a:ext cx="1223962" cy="2017712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2" name="Line 55"/>
          <p:cNvSpPr>
            <a:spLocks noChangeShapeType="1"/>
          </p:cNvSpPr>
          <p:nvPr/>
        </p:nvSpPr>
        <p:spPr bwMode="auto">
          <a:xfrm flipH="1">
            <a:off x="900113" y="1916113"/>
            <a:ext cx="1655762" cy="2160587"/>
          </a:xfrm>
          <a:prstGeom prst="line">
            <a:avLst/>
          </a:prstGeom>
          <a:noFill/>
          <a:ln w="76200">
            <a:solidFill>
              <a:srgbClr val="329DAC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6038850"/>
            <a:ext cx="297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image0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1700213"/>
            <a:ext cx="4176712" cy="4176712"/>
          </a:xfrm>
          <a:prstGeom prst="rect">
            <a:avLst/>
          </a:prstGeom>
          <a:solidFill>
            <a:srgbClr val="99CCFF">
              <a:alpha val="94901"/>
            </a:srgbClr>
          </a:solidFill>
          <a:ln w="76200">
            <a:solidFill>
              <a:srgbClr val="99CCFF"/>
            </a:solidFill>
            <a:miter lim="800000"/>
            <a:headEnd/>
            <a:tailEnd/>
          </a:ln>
        </p:spPr>
      </p:pic>
      <p:pic>
        <p:nvPicPr>
          <p:cNvPr id="18436" name="Picture 4" descr="image03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1700213"/>
            <a:ext cx="4032250" cy="4176712"/>
          </a:xfrm>
          <a:prstGeom prst="rect">
            <a:avLst/>
          </a:prstGeom>
          <a:solidFill>
            <a:srgbClr val="99CCFF"/>
          </a:solidFill>
          <a:ln w="76200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14" name="Прямокутник 13"/>
          <p:cNvSpPr/>
          <p:nvPr/>
        </p:nvSpPr>
        <p:spPr>
          <a:xfrm>
            <a:off x="468313" y="692150"/>
            <a:ext cx="3816350" cy="5048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 </a:t>
            </a:r>
            <a:r>
              <a:rPr lang="ru-RU" sz="1400">
                <a:solidFill>
                  <a:schemeClr val="tx1"/>
                </a:solidFill>
                <a:latin typeface="Arial" charset="0"/>
                <a:cs typeface="Arial" charset="0"/>
              </a:rPr>
              <a:t>Функціонування ФФБ з управителем фонду — фінансовою компанією </a:t>
            </a:r>
            <a:endParaRPr lang="uk-UA" sz="14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Прямокутник 13"/>
          <p:cNvSpPr/>
          <p:nvPr/>
        </p:nvSpPr>
        <p:spPr>
          <a:xfrm>
            <a:off x="4787900" y="692150"/>
            <a:ext cx="3960813" cy="5048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chemeClr val="tx1"/>
                </a:solidFill>
                <a:latin typeface="Arial" charset="0"/>
                <a:cs typeface="Arial" charset="0"/>
              </a:rPr>
              <a:t>Функціонування ФФБ з управителем фонду — банком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uk-UA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8439" name="Line 37"/>
          <p:cNvSpPr>
            <a:spLocks noChangeShapeType="1"/>
          </p:cNvSpPr>
          <p:nvPr/>
        </p:nvSpPr>
        <p:spPr bwMode="auto">
          <a:xfrm>
            <a:off x="6732588" y="1196975"/>
            <a:ext cx="0" cy="503238"/>
          </a:xfrm>
          <a:prstGeom prst="line">
            <a:avLst/>
          </a:prstGeom>
          <a:noFill/>
          <a:ln w="76200">
            <a:solidFill>
              <a:srgbClr val="99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37"/>
          <p:cNvSpPr>
            <a:spLocks noChangeShapeType="1"/>
          </p:cNvSpPr>
          <p:nvPr/>
        </p:nvSpPr>
        <p:spPr bwMode="auto">
          <a:xfrm>
            <a:off x="2124075" y="1196975"/>
            <a:ext cx="0" cy="503238"/>
          </a:xfrm>
          <a:prstGeom prst="line">
            <a:avLst/>
          </a:prstGeom>
          <a:noFill/>
          <a:ln w="76200">
            <a:solidFill>
              <a:srgbClr val="99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Line 37"/>
          <p:cNvSpPr>
            <a:spLocks noChangeShapeType="1"/>
          </p:cNvSpPr>
          <p:nvPr/>
        </p:nvSpPr>
        <p:spPr bwMode="auto">
          <a:xfrm>
            <a:off x="2124075" y="1196975"/>
            <a:ext cx="0" cy="503238"/>
          </a:xfrm>
          <a:prstGeom prst="line">
            <a:avLst/>
          </a:prstGeom>
          <a:noFill/>
          <a:ln w="76200">
            <a:solidFill>
              <a:srgbClr val="99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692150"/>
            <a:ext cx="8085137" cy="792163"/>
          </a:xfrm>
        </p:spPr>
        <p:txBody>
          <a:bodyPr/>
          <a:lstStyle/>
          <a:p>
            <a:r>
              <a:rPr lang="uk-UA" sz="2800" b="1" i="1" smtClean="0">
                <a:latin typeface="Trebuchet MS" pitchFamily="34" charset="0"/>
              </a:rPr>
              <a:t>Переваги і недоліки цього механізму:</a:t>
            </a:r>
          </a:p>
        </p:txBody>
      </p:sp>
      <p:sp>
        <p:nvSpPr>
          <p:cNvPr id="18435" name="Місце для вмісту 2"/>
          <p:cNvSpPr>
            <a:spLocks noGrp="1"/>
          </p:cNvSpPr>
          <p:nvPr>
            <p:ph idx="4294967295"/>
          </p:nvPr>
        </p:nvSpPr>
        <p:spPr>
          <a:xfrm>
            <a:off x="323850" y="1412875"/>
            <a:ext cx="8362950" cy="5160963"/>
          </a:xfrm>
        </p:spPr>
        <p:txBody>
          <a:bodyPr/>
          <a:lstStyle/>
          <a:p>
            <a:pPr>
              <a:buFont typeface="Georgia" pitchFamily="18" charset="0"/>
              <a:buNone/>
              <a:defRPr/>
            </a:pPr>
            <a:r>
              <a:rPr lang="uk-UA" sz="1400" b="1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ПЕРЕВАГИ: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smtClean="0">
                <a:solidFill>
                  <a:srgbClr val="329DAC"/>
                </a:solidFill>
                <a:latin typeface="+mn-lt"/>
              </a:rPr>
              <a:t>1)</a:t>
            </a:r>
            <a:r>
              <a:rPr lang="uk-UA" sz="1400" smtClean="0">
                <a:latin typeface="+mn-lt"/>
              </a:rPr>
              <a:t> </a:t>
            </a:r>
            <a:r>
              <a:rPr lang="uk-UA" sz="1400" i="1" smtClean="0">
                <a:latin typeface="+mn-lt"/>
              </a:rPr>
              <a:t>Наявність  законодавчої  бази   (ЗУ «Про фінансово-кредитні механізмі і управління майном при будівництві житла та операціях з нерухомістю). 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i="1" smtClean="0">
                <a:solidFill>
                  <a:srgbClr val="329DAC"/>
                </a:solidFill>
                <a:latin typeface="+mn-lt"/>
              </a:rPr>
              <a:t>2)</a:t>
            </a:r>
            <a:r>
              <a:rPr lang="uk-UA" sz="1400" i="1" smtClean="0">
                <a:latin typeface="+mn-lt"/>
              </a:rPr>
              <a:t> Легальність фінансування. 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i="1" smtClean="0">
                <a:solidFill>
                  <a:srgbClr val="329DAC"/>
                </a:solidFill>
                <a:latin typeface="+mn-lt"/>
              </a:rPr>
              <a:t>3)</a:t>
            </a:r>
            <a:r>
              <a:rPr lang="uk-UA" sz="1400" i="1" smtClean="0">
                <a:latin typeface="+mn-lt"/>
              </a:rPr>
              <a:t> Щодо інших механізмів, самий простий і зрозумілий для довірителя - дрібного інвестора. Взявши договір про участь у ФФБ та правила ФФБ, проконсультувавшись у юриста, інвестору буде зрозуміло, куди він вкладає гроші, коли і що він отримає взамін, які його ризики.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i="1" smtClean="0">
                <a:solidFill>
                  <a:srgbClr val="329DAC"/>
                </a:solidFill>
                <a:latin typeface="+mn-lt"/>
              </a:rPr>
              <a:t>4)</a:t>
            </a:r>
            <a:r>
              <a:rPr lang="uk-UA" sz="1400" i="1" smtClean="0">
                <a:latin typeface="+mn-lt"/>
              </a:rPr>
              <a:t> Для забудовника найлегший з механізмів для швидкого запуску процесу фінансування. Досить звернутися в банк або фінансову компанію, що спеціалізуються на таких послугах, подати пакет документів, що підтверджують право на виконання функцій замовника будівництва, переконати фінансова установа у своєму потенціалі розпочати та успішно завершити будівництво, домовитися про ціну послуг, виконати договірні процедури між управителем і забудовником, які вимагає закон і механізм запущений.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i="1" smtClean="0">
                <a:solidFill>
                  <a:srgbClr val="329DAC"/>
                </a:solidFill>
                <a:latin typeface="+mn-lt"/>
              </a:rPr>
              <a:t>5)</a:t>
            </a:r>
            <a:r>
              <a:rPr lang="uk-UA" sz="1400" i="1" smtClean="0">
                <a:latin typeface="+mn-lt"/>
              </a:rPr>
              <a:t> Необхідність обов'язкового страхування, контроль цільового використання коштів, неможливість використання коштів ФФБ в якості гарантій, поручительств і застав за власними зобов'язаннями фінансової установи, в тому числі і при його ліквідації.  Особливий статус не юридичної особи ФФБ і статус довірливості чужих коштів на балансі Управителя не дадуть можливості  заволодіти коштами  третім особам.</a:t>
            </a:r>
          </a:p>
        </p:txBody>
      </p:sp>
      <p:pic>
        <p:nvPicPr>
          <p:cNvPr id="19460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5949950"/>
            <a:ext cx="297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Місце для вмісту 2"/>
          <p:cNvSpPr>
            <a:spLocks noGrp="1"/>
          </p:cNvSpPr>
          <p:nvPr>
            <p:ph idx="4294967295"/>
          </p:nvPr>
        </p:nvSpPr>
        <p:spPr>
          <a:xfrm>
            <a:off x="323850" y="692150"/>
            <a:ext cx="8302625" cy="5835650"/>
          </a:xfrm>
        </p:spPr>
        <p:txBody>
          <a:bodyPr/>
          <a:lstStyle/>
          <a:p>
            <a:pPr>
              <a:buFont typeface="Georgia" pitchFamily="18" charset="0"/>
              <a:buNone/>
              <a:defRPr/>
            </a:pPr>
            <a:r>
              <a:rPr lang="uk-UA" sz="1400" b="1" dirty="0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НЕДОЛІКИ:</a:t>
            </a:r>
          </a:p>
          <a:p>
            <a:pPr>
              <a:buFont typeface="Georgia" pitchFamily="18" charset="0"/>
              <a:buNone/>
              <a:defRPr/>
            </a:pPr>
            <a:endParaRPr lang="uk-UA" sz="1400" b="1" dirty="0" smtClean="0">
              <a:solidFill>
                <a:srgbClr val="329D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buFont typeface="Georgia" pitchFamily="18" charset="0"/>
              <a:buNone/>
              <a:defRPr/>
            </a:pPr>
            <a:r>
              <a:rPr lang="uk-UA" sz="1400" b="1" dirty="0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1)</a:t>
            </a:r>
            <a:r>
              <a:rPr lang="uk-UA" sz="1400" dirty="0" smtClean="0">
                <a:latin typeface="+mn-lt"/>
              </a:rPr>
              <a:t> </a:t>
            </a:r>
            <a:r>
              <a:rPr lang="uk-UA" sz="1400" i="1" dirty="0" smtClean="0">
                <a:latin typeface="+mn-lt"/>
              </a:rPr>
              <a:t>Головний недолік - незбалансованість зовнішнього законодавства, інструкцій служб ДАБК, БТІ, реєстраційних  служб і т.п. Механізм ФФБ не позбавляє забудовника від податкових питань при надходженні коштів з ФФБ на забудовника, від питань , що виникають при введенні об'єкта в експлуатацію, при оформленні права власності. 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i="1" dirty="0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2)</a:t>
            </a:r>
            <a:r>
              <a:rPr lang="uk-UA" sz="1400" i="1" dirty="0" smtClean="0">
                <a:latin typeface="+mn-lt"/>
              </a:rPr>
              <a:t> Механізм ФФБ законодавчо передбачає метод боротьби фінансової установи в інтересах довірителя із забудовником, не виконав свої зобов'язання, але на практиці, мало хто уявляє реальність цього методу.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400" b="1" i="1" dirty="0" smtClean="0">
                <a:solidFill>
                  <a:srgbClr val="329D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3)</a:t>
            </a:r>
            <a:r>
              <a:rPr lang="uk-UA" sz="1400" i="1" dirty="0" smtClean="0">
                <a:latin typeface="+mn-lt"/>
              </a:rPr>
              <a:t> Сам механізм ФФБ не пристосований для оптимізації оподаткування, створення додаткових надбудов, які вирішують це завдання, веде до збільшення несприятливих ризиків.</a:t>
            </a:r>
          </a:p>
          <a:p>
            <a:pPr>
              <a:buFont typeface="Georgia" pitchFamily="18" charset="0"/>
              <a:buNone/>
              <a:defRPr/>
            </a:pPr>
            <a:endParaRPr lang="en-US" sz="1400" i="1" dirty="0" smtClean="0">
              <a:latin typeface="+mn-lt"/>
            </a:endParaRPr>
          </a:p>
          <a:p>
            <a:pPr>
              <a:buFont typeface="Georgia" pitchFamily="18" charset="0"/>
              <a:buNone/>
              <a:defRPr/>
            </a:pPr>
            <a:r>
              <a:rPr lang="uk-UA" sz="16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Ризики:</a:t>
            </a:r>
            <a:r>
              <a:rPr lang="uk-UA" sz="1600" b="1" i="1" dirty="0" smtClean="0">
                <a:solidFill>
                  <a:schemeClr val="hlink"/>
                </a:solidFill>
                <a:latin typeface="Times New Roman" pitchFamily="18" charset="0"/>
              </a:rPr>
              <a:t>  </a:t>
            </a:r>
            <a:r>
              <a:rPr lang="uk-UA" sz="1600" b="1" i="1" dirty="0" smtClean="0">
                <a:latin typeface="Times New Roman" pitchFamily="18" charset="0"/>
              </a:rPr>
              <a:t>1. Банкрутство  Забудовника </a:t>
            </a:r>
          </a:p>
          <a:p>
            <a:pPr>
              <a:buFont typeface="Georgia" pitchFamily="18" charset="0"/>
              <a:buNone/>
              <a:defRPr/>
            </a:pPr>
            <a:r>
              <a:rPr lang="uk-UA" sz="1600" b="1" i="1" dirty="0" smtClean="0">
                <a:latin typeface="Times New Roman" pitchFamily="18" charset="0"/>
              </a:rPr>
              <a:t>	          2. Перенесення строків завершення будівництва</a:t>
            </a:r>
            <a:endParaRPr lang="uk-UA" sz="1600" b="1" dirty="0" smtClean="0">
              <a:latin typeface="Times New Roman" pitchFamily="18" charset="0"/>
            </a:endParaRPr>
          </a:p>
        </p:txBody>
      </p:sp>
      <p:pic>
        <p:nvPicPr>
          <p:cNvPr id="20483" name="Picture 2" descr="D:\YandexDisk\IMGPartners\Design\imgpartners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6038850"/>
            <a:ext cx="2978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2253</TotalTime>
  <Words>947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11</vt:i4>
      </vt:variant>
      <vt:variant>
        <vt:lpstr>Заголовки слайдов</vt:lpstr>
      </vt:variant>
      <vt:variant>
        <vt:i4>11</vt:i4>
      </vt:variant>
    </vt:vector>
  </HeadingPairs>
  <TitlesOfParts>
    <vt:vector size="29" baseType="lpstr">
      <vt:lpstr>Arial</vt:lpstr>
      <vt:lpstr>Georgia</vt:lpstr>
      <vt:lpstr>Wingdings 2</vt:lpstr>
      <vt:lpstr>Calibri</vt:lpstr>
      <vt:lpstr>Trebuchet MS</vt:lpstr>
      <vt:lpstr>Wingdings</vt:lpstr>
      <vt:lpstr>Times New Roman</vt:lpstr>
      <vt:lpstr>Urban</vt:lpstr>
      <vt:lpstr>Urban</vt:lpstr>
      <vt:lpstr>Urban</vt:lpstr>
      <vt:lpstr>Urban</vt:lpstr>
      <vt:lpstr>Urban</vt:lpstr>
      <vt:lpstr>Urban</vt:lpstr>
      <vt:lpstr>Urban</vt:lpstr>
      <vt:lpstr>Urban</vt:lpstr>
      <vt:lpstr>Urban</vt:lpstr>
      <vt:lpstr>Urban</vt:lpstr>
      <vt:lpstr>Urban</vt:lpstr>
      <vt:lpstr>Фонд Фінансування будівництва як інститут інвестування  у житлову  нерухомість  </vt:lpstr>
      <vt:lpstr> Основні  нормативно-правові акти:  </vt:lpstr>
      <vt:lpstr>Що таке ФФБ?  ФОНД ФІНАНСУВАННЯ БУДІВНИЦТВА -  це кошти, передані управителю ФФБ в управління, які використані чи будуть використані управителем у майбутньому на умовах Правил фонду та договорів про участь у ФФБ. ФФБ не є юридичною особою.  ФФБ може бути двох видів - виду А та виду Б. </vt:lpstr>
      <vt:lpstr>Хто приймає участь в схемі інвестування через ФФБ?</vt:lpstr>
      <vt:lpstr> Як працює схема інвестування через ФФБ? </vt:lpstr>
      <vt:lpstr>Слайд 6</vt:lpstr>
      <vt:lpstr>Слайд 7</vt:lpstr>
      <vt:lpstr>Переваги і недоліки цього механізму:</vt:lpstr>
      <vt:lpstr>Слайд 9</vt:lpstr>
      <vt:lpstr>Висновок:  Будівництво житла шляхом створення фондів фінансування будівництва , попри певні недоліки є одним з найефективніших та  найпопулярніших в Україні. У схемі інвестування через ФФБ привабливим є  контроль з боку держави, обов'язковий контроль цільового використання коштів забудовником з боку фінансової установи, неможливість нецільового використання коштів ФФБ. </vt:lpstr>
      <vt:lpstr>  Дякуємо  за увагу ! </vt:lpstr>
    </vt:vector>
  </TitlesOfParts>
  <Company>morion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Igor</dc:creator>
  <cp:lastModifiedBy>.</cp:lastModifiedBy>
  <cp:revision>176</cp:revision>
  <dcterms:created xsi:type="dcterms:W3CDTF">2013-06-02T07:35:00Z</dcterms:created>
  <dcterms:modified xsi:type="dcterms:W3CDTF">2013-09-11T08:41:02Z</dcterms:modified>
</cp:coreProperties>
</file>